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463" autoAdjust="0"/>
    <p:restoredTop sz="94660"/>
  </p:normalViewPr>
  <p:slideViewPr>
    <p:cSldViewPr>
      <p:cViewPr>
        <p:scale>
          <a:sx n="60" d="100"/>
          <a:sy n="60" d="100"/>
        </p:scale>
        <p:origin x="-1878" y="150"/>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B88CF0B-0332-4E61-860C-A1FD7B565E6B}" type="datetimeFigureOut">
              <a:rPr lang="en-US" smtClean="0"/>
              <a:t>10/6/2012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4D9ED2-D2BC-449A-8AA8-D2CEDEDF5EA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88CF0B-0332-4E61-860C-A1FD7B565E6B}" type="datetimeFigureOut">
              <a:rPr lang="en-US" smtClean="0"/>
              <a:t>10/6/2012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4D9ED2-D2BC-449A-8AA8-D2CEDEDF5EA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88CF0B-0332-4E61-860C-A1FD7B565E6B}" type="datetimeFigureOut">
              <a:rPr lang="en-US" smtClean="0"/>
              <a:t>10/6/2012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4D9ED2-D2BC-449A-8AA8-D2CEDEDF5EA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88CF0B-0332-4E61-860C-A1FD7B565E6B}" type="datetimeFigureOut">
              <a:rPr lang="en-US" smtClean="0"/>
              <a:t>10/6/2012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4D9ED2-D2BC-449A-8AA8-D2CEDEDF5EA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88CF0B-0332-4E61-860C-A1FD7B565E6B}" type="datetimeFigureOut">
              <a:rPr lang="en-US" smtClean="0"/>
              <a:t>10/6/2012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4D9ED2-D2BC-449A-8AA8-D2CEDEDF5EA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88CF0B-0332-4E61-860C-A1FD7B565E6B}" type="datetimeFigureOut">
              <a:rPr lang="en-US" smtClean="0"/>
              <a:t>10/6/2012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4D9ED2-D2BC-449A-8AA8-D2CEDEDF5EA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88CF0B-0332-4E61-860C-A1FD7B565E6B}" type="datetimeFigureOut">
              <a:rPr lang="en-US" smtClean="0"/>
              <a:t>10/6/2012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4D9ED2-D2BC-449A-8AA8-D2CEDEDF5EA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88CF0B-0332-4E61-860C-A1FD7B565E6B}" type="datetimeFigureOut">
              <a:rPr lang="en-US" smtClean="0"/>
              <a:t>10/6/2012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94D9ED2-D2BC-449A-8AA8-D2CEDEDF5EA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88CF0B-0332-4E61-860C-A1FD7B565E6B}" type="datetimeFigureOut">
              <a:rPr lang="en-US" smtClean="0"/>
              <a:t>10/6/2012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94D9ED2-D2BC-449A-8AA8-D2CEDEDF5EA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88CF0B-0332-4E61-860C-A1FD7B565E6B}" type="datetimeFigureOut">
              <a:rPr lang="en-US" smtClean="0"/>
              <a:t>10/6/2012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4D9ED2-D2BC-449A-8AA8-D2CEDEDF5EA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88CF0B-0332-4E61-860C-A1FD7B565E6B}" type="datetimeFigureOut">
              <a:rPr lang="en-US" smtClean="0"/>
              <a:t>10/6/2012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4D9ED2-D2BC-449A-8AA8-D2CEDEDF5EA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3B88CF0B-0332-4E61-860C-A1FD7B565E6B}" type="datetimeFigureOut">
              <a:rPr lang="en-US" smtClean="0"/>
              <a:t>10/6/2012</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D94D9ED2-D2BC-449A-8AA8-D2CEDEDF5EA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5400000">
            <a:off x="-1143000" y="1143000"/>
            <a:ext cx="9143998" cy="6858001"/>
          </a:xfrm>
        </p:spPr>
        <p:txBody>
          <a:bodyPr>
            <a:noAutofit/>
          </a:bodyPr>
          <a:lstStyle/>
          <a:p>
            <a:r>
              <a:rPr lang="en-US" sz="12500" b="1" dirty="0" smtClean="0">
                <a:ln w="1905">
                  <a:solidFill>
                    <a:srgbClr val="0070C0"/>
                  </a:solidFill>
                </a:ln>
                <a:solidFill>
                  <a:srgbClr val="0070C0"/>
                </a:solidFill>
                <a:latin typeface="Aharoni" pitchFamily="2" charset="-79"/>
                <a:cs typeface="Aharoni" pitchFamily="2" charset="-79"/>
              </a:rPr>
              <a:t>DAY IN THE LIFE OF A GP DOCTOR</a:t>
            </a:r>
            <a:endParaRPr lang="en-US" sz="12500" b="1" dirty="0">
              <a:ln w="1905">
                <a:solidFill>
                  <a:srgbClr val="0070C0"/>
                </a:solidFill>
              </a:ln>
              <a:solidFill>
                <a:srgbClr val="0070C0"/>
              </a:solidFill>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09800"/>
            <a:ext cx="6515100" cy="6934200"/>
          </a:xfrm>
        </p:spPr>
        <p:txBody>
          <a:bodyPr>
            <a:noAutofit/>
          </a:bodyPr>
          <a:lstStyle/>
          <a:p>
            <a:pPr algn="just">
              <a:buNone/>
            </a:pPr>
            <a:r>
              <a:rPr lang="en-US" sz="1200" dirty="0">
                <a:solidFill>
                  <a:srgbClr val="0070C0"/>
                </a:solidFill>
                <a:latin typeface="Comic Sans MS" pitchFamily="66" charset="0"/>
              </a:rPr>
              <a:t>They are knowledgeable, because they always have to find out new things and apply it to patients. They take training courses, read books and newsletters and get updated with the new things happening in medicine. They explore concepts, ideas and issues that have importance and develop understanding across a large range of topics.</a:t>
            </a:r>
          </a:p>
          <a:p>
            <a:pPr algn="just">
              <a:buNone/>
            </a:pPr>
            <a:r>
              <a:rPr lang="en-US" sz="1200" dirty="0">
                <a:solidFill>
                  <a:srgbClr val="0070C0"/>
                </a:solidFill>
                <a:latin typeface="Comic Sans MS" pitchFamily="66" charset="0"/>
              </a:rPr>
              <a:t>They are principled, because they are honest with the patient, explain the condition and keep secrecy with the patient.</a:t>
            </a:r>
          </a:p>
          <a:p>
            <a:pPr algn="just">
              <a:buNone/>
            </a:pPr>
            <a:r>
              <a:rPr lang="en-US" sz="1200" dirty="0">
                <a:solidFill>
                  <a:srgbClr val="0070C0"/>
                </a:solidFill>
                <a:latin typeface="Comic Sans MS" pitchFamily="66" charset="0"/>
              </a:rPr>
              <a:t>They are inquirers, because they are looking, finding and searching for new things happening and also inquiring about the patient and their health. They develop their natural curiosity and develop the skills needed to help the patient.</a:t>
            </a:r>
          </a:p>
          <a:p>
            <a:pPr algn="just">
              <a:buNone/>
            </a:pPr>
            <a:r>
              <a:rPr lang="en-US" sz="1200" dirty="0">
                <a:solidFill>
                  <a:srgbClr val="0070C0"/>
                </a:solidFill>
                <a:latin typeface="Comic Sans MS" pitchFamily="66" charset="0"/>
              </a:rPr>
              <a:t>They are caring, because a doctor has to care about their patients and treat them with care, kindness and understanding as well as with the nurses. They show empathy towards the needs and feelings of their patients.</a:t>
            </a:r>
          </a:p>
          <a:p>
            <a:pPr algn="just">
              <a:buNone/>
            </a:pPr>
            <a:r>
              <a:rPr lang="en-US" sz="1200" dirty="0">
                <a:solidFill>
                  <a:srgbClr val="0070C0"/>
                </a:solidFill>
                <a:latin typeface="Comic Sans MS" pitchFamily="66" charset="0"/>
              </a:rPr>
              <a:t>They are risk takers, but they will make sure that it is still safe; they fully understand all of the dangers. They approach unfamiliar situations and uncertainty with courage and forethought, they are brave and defend their ideas or concepts for the safety and health of the patient</a:t>
            </a:r>
          </a:p>
          <a:p>
            <a:pPr algn="just">
              <a:buNone/>
            </a:pPr>
            <a:r>
              <a:rPr lang="en-US" sz="1200" dirty="0">
                <a:solidFill>
                  <a:srgbClr val="0070C0"/>
                </a:solidFill>
                <a:latin typeface="Comic Sans MS" pitchFamily="66" charset="0"/>
              </a:rPr>
              <a:t>They are communicators, because they communicate the problem, diagnostic and treatment with the patient and nurse as well as any specialist or concerning family members. They understand and express ideas and information confidently and creatively in more than one form such as through email, speeches or sometimes even models. </a:t>
            </a:r>
          </a:p>
          <a:p>
            <a:pPr algn="just">
              <a:buNone/>
            </a:pPr>
            <a:r>
              <a:rPr lang="en-US" sz="1200" dirty="0">
                <a:solidFill>
                  <a:srgbClr val="0070C0"/>
                </a:solidFill>
                <a:latin typeface="Comic Sans MS" pitchFamily="66" charset="0"/>
              </a:rPr>
              <a:t>They are open- minded, because they use more than 1method, use new things and try to expand their understanding of everything through new technology. They understand all cultures and are open to new ideas to help the patient; they are used to searching information and are willing to grow from their experience as a doctor.</a:t>
            </a:r>
          </a:p>
          <a:p>
            <a:pPr algn="just">
              <a:buNone/>
            </a:pPr>
            <a:r>
              <a:rPr lang="en-US" sz="1200" dirty="0">
                <a:solidFill>
                  <a:srgbClr val="0070C0"/>
                </a:solidFill>
                <a:latin typeface="Comic Sans MS" pitchFamily="66" charset="0"/>
              </a:rPr>
              <a:t>They are balanced, because they have a balance between work, life balanced with patients in their ob because they have knowledge of everything about the human body unlike an eye doctor who only knows about the eye.</a:t>
            </a:r>
          </a:p>
          <a:p>
            <a:pPr algn="just">
              <a:buNone/>
            </a:pPr>
            <a:r>
              <a:rPr lang="en-US" sz="1200" dirty="0">
                <a:solidFill>
                  <a:srgbClr val="0070C0"/>
                </a:solidFill>
                <a:latin typeface="Comic Sans MS" pitchFamily="66" charset="0"/>
              </a:rPr>
              <a:t>They are reflective, because they have to evaluate or follow- up the patient to see if the medicine worked, also to see if they made the wrong diagnostic or maybe to change or stop the medicine. They give thoughtful consideration to their own learning and experience. They are able to assess and understand the position of their patient.</a:t>
            </a:r>
          </a:p>
          <a:p>
            <a:pPr algn="just">
              <a:buNone/>
            </a:pPr>
            <a:r>
              <a:rPr lang="en-US" sz="1200" dirty="0">
                <a:solidFill>
                  <a:srgbClr val="0070C0"/>
                </a:solidFill>
                <a:latin typeface="Comic Sans MS" pitchFamily="66" charset="0"/>
              </a:rPr>
              <a:t>They are thinkers, because they have a clear understanding of everything. They apply thinking skills to solve hard problems, and make good decisions</a:t>
            </a:r>
            <a:r>
              <a:rPr lang="en-US" sz="1200" dirty="0" smtClean="0">
                <a:solidFill>
                  <a:srgbClr val="0070C0"/>
                </a:solidFill>
                <a:latin typeface="Comic Sans MS" pitchFamily="66" charset="0"/>
              </a:rPr>
              <a:t>.</a:t>
            </a:r>
            <a:endParaRPr lang="en-US" sz="1200" dirty="0">
              <a:solidFill>
                <a:srgbClr val="0070C0"/>
              </a:solidFill>
              <a:latin typeface="Comic Sans MS" pitchFamily="66" charset="0"/>
            </a:endParaRPr>
          </a:p>
        </p:txBody>
      </p:sp>
      <p:pic>
        <p:nvPicPr>
          <p:cNvPr id="5" name="Picture 2" descr="http://patana.ac.th/UploadCentre/TC/Blog/Picture/Pic_220_201012139756.png"/>
          <p:cNvPicPr>
            <a:picLocks noChangeAspect="1" noChangeArrowheads="1"/>
          </p:cNvPicPr>
          <p:nvPr/>
        </p:nvPicPr>
        <p:blipFill>
          <a:blip r:embed="rId2"/>
          <a:srcRect l="2778" t="5507"/>
          <a:stretch>
            <a:fillRect/>
          </a:stretch>
        </p:blipFill>
        <p:spPr bwMode="auto">
          <a:xfrm>
            <a:off x="3124200" y="304800"/>
            <a:ext cx="2743200" cy="1793008"/>
          </a:xfrm>
          <a:prstGeom prst="rect">
            <a:avLst/>
          </a:prstGeom>
          <a:noFill/>
        </p:spPr>
      </p:pic>
      <p:pic>
        <p:nvPicPr>
          <p:cNvPr id="1026" name="Picture 2" descr="http://www.donationcoder.com/forum/index.php?action=dlattach;topic=24340.0;attach=52304;image"/>
          <p:cNvPicPr>
            <a:picLocks noChangeAspect="1" noChangeArrowheads="1"/>
          </p:cNvPicPr>
          <p:nvPr/>
        </p:nvPicPr>
        <p:blipFill>
          <a:blip r:embed="rId3"/>
          <a:srcRect/>
          <a:stretch>
            <a:fillRect/>
          </a:stretch>
        </p:blipFill>
        <p:spPr bwMode="auto">
          <a:xfrm>
            <a:off x="76200" y="0"/>
            <a:ext cx="2767149" cy="2362200"/>
          </a:xfrm>
          <a:prstGeom prst="rect">
            <a:avLst/>
          </a:prstGeom>
          <a:noFill/>
        </p:spPr>
      </p:pic>
      <p:sp>
        <p:nvSpPr>
          <p:cNvPr id="7" name="TextBox 6"/>
          <p:cNvSpPr txBox="1"/>
          <p:nvPr/>
        </p:nvSpPr>
        <p:spPr>
          <a:xfrm>
            <a:off x="609600" y="769203"/>
            <a:ext cx="2057400" cy="830997"/>
          </a:xfrm>
          <a:prstGeom prst="rect">
            <a:avLst/>
          </a:prstGeom>
          <a:noFill/>
        </p:spPr>
        <p:txBody>
          <a:bodyPr wrap="square" rtlCol="0">
            <a:spAutoFit/>
          </a:bodyPr>
          <a:lstStyle/>
          <a:p>
            <a:r>
              <a:rPr lang="en-US" sz="2400" dirty="0" smtClean="0">
                <a:solidFill>
                  <a:schemeClr val="bg1"/>
                </a:solidFill>
                <a:latin typeface="Comic Sans MS" pitchFamily="66" charset="0"/>
              </a:rPr>
              <a:t>IB LEARNER PROFILE</a:t>
            </a:r>
            <a:endParaRPr lang="en-US" sz="2400" dirty="0">
              <a:solidFill>
                <a:schemeClr val="bg1"/>
              </a:solidFill>
              <a:latin typeface="Comic Sans MS" pitchFamily="6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news.zaptel.com/wp-content/uploads/2010/11/a_.jpg"/>
          <p:cNvPicPr>
            <a:picLocks noChangeAspect="1" noChangeArrowheads="1"/>
          </p:cNvPicPr>
          <p:nvPr/>
        </p:nvPicPr>
        <p:blipFill>
          <a:blip r:embed="rId2"/>
          <a:srcRect/>
          <a:stretch>
            <a:fillRect/>
          </a:stretch>
        </p:blipFill>
        <p:spPr bwMode="auto">
          <a:xfrm rot="20807694">
            <a:off x="550878" y="817712"/>
            <a:ext cx="1676400" cy="2473557"/>
          </a:xfrm>
          <a:prstGeom prst="rect">
            <a:avLst/>
          </a:prstGeom>
          <a:noFill/>
        </p:spPr>
      </p:pic>
      <p:sp>
        <p:nvSpPr>
          <p:cNvPr id="3" name="Content Placeholder 2"/>
          <p:cNvSpPr>
            <a:spLocks noGrp="1"/>
          </p:cNvSpPr>
          <p:nvPr>
            <p:ph idx="1"/>
          </p:nvPr>
        </p:nvSpPr>
        <p:spPr>
          <a:xfrm>
            <a:off x="304800" y="1524000"/>
            <a:ext cx="6172200" cy="7315200"/>
          </a:xfrm>
          <a:ln>
            <a:noFill/>
          </a:ln>
        </p:spPr>
        <p:txBody>
          <a:bodyPr>
            <a:normAutofit fontScale="47500" lnSpcReduction="20000"/>
          </a:bodyPr>
          <a:lstStyle/>
          <a:p>
            <a:pPr>
              <a:buNone/>
            </a:pPr>
            <a:endParaRPr lang="en-US" dirty="0" smtClean="0"/>
          </a:p>
          <a:p>
            <a:pPr>
              <a:buNone/>
            </a:pPr>
            <a:endParaRPr lang="en-US" dirty="0"/>
          </a:p>
          <a:p>
            <a:pPr>
              <a:buNone/>
            </a:pPr>
            <a:endParaRPr lang="en-US" dirty="0" smtClean="0"/>
          </a:p>
          <a:p>
            <a:pPr>
              <a:buNone/>
            </a:pPr>
            <a:endParaRPr lang="en-US" dirty="0" smtClean="0"/>
          </a:p>
          <a:p>
            <a:pPr>
              <a:buNone/>
            </a:pPr>
            <a:endParaRPr lang="en-US" dirty="0"/>
          </a:p>
          <a:p>
            <a:pPr>
              <a:buNone/>
            </a:pPr>
            <a:endParaRPr lang="en-US" dirty="0" smtClean="0"/>
          </a:p>
          <a:p>
            <a:pPr>
              <a:buNone/>
            </a:pPr>
            <a:endParaRPr lang="en-US" dirty="0" smtClean="0"/>
          </a:p>
          <a:p>
            <a:pPr>
              <a:buNone/>
            </a:pPr>
            <a:endParaRPr lang="en-US" dirty="0" smtClean="0"/>
          </a:p>
          <a:p>
            <a:pPr algn="just">
              <a:buNone/>
            </a:pPr>
            <a:r>
              <a:rPr lang="en-US" sz="3800" dirty="0" smtClean="0">
                <a:solidFill>
                  <a:srgbClr val="0070C0"/>
                </a:solidFill>
                <a:latin typeface="Comic Sans MS" pitchFamily="66" charset="0"/>
              </a:rPr>
              <a:t>In </a:t>
            </a:r>
            <a:r>
              <a:rPr lang="en-US" sz="3800" dirty="0">
                <a:solidFill>
                  <a:srgbClr val="0070C0"/>
                </a:solidFill>
                <a:latin typeface="Comic Sans MS" pitchFamily="66" charset="0"/>
              </a:rPr>
              <a:t>order to qualify for a GP, high results are required in GCSE. As well as a minimum of three A-levels at subjects like math or science subjects. Competition for places at medical school is high, and possible students must have a high level of academic achievement. Graduates of medical school are required to work in a general hospital for two years, where they are shown a number of different medical conditions. To become a GP the graduate must study a ‘Specialist Training In General Practice ’which takes three years to complete. All GPs are required to advance their skills throughout their careers by completing courses and updated on developments in medicine. Ever since </a:t>
            </a:r>
            <a:r>
              <a:rPr lang="en-US" sz="3800" dirty="0" smtClean="0">
                <a:solidFill>
                  <a:srgbClr val="0070C0"/>
                </a:solidFill>
                <a:latin typeface="Comic Sans MS" pitchFamily="66" charset="0"/>
              </a:rPr>
              <a:t>school</a:t>
            </a:r>
            <a:r>
              <a:rPr lang="en-US" sz="3800" dirty="0">
                <a:solidFill>
                  <a:srgbClr val="0070C0"/>
                </a:solidFill>
                <a:latin typeface="Comic Sans MS" pitchFamily="66" charset="0"/>
              </a:rPr>
              <a:t>, </a:t>
            </a:r>
            <a:r>
              <a:rPr lang="en-US" sz="3800" dirty="0" smtClean="0">
                <a:solidFill>
                  <a:srgbClr val="0070C0"/>
                </a:solidFill>
                <a:latin typeface="Comic Sans MS" pitchFamily="66" charset="0"/>
              </a:rPr>
              <a:t>they have to </a:t>
            </a:r>
            <a:r>
              <a:rPr lang="en-US" sz="3800" dirty="0">
                <a:solidFill>
                  <a:srgbClr val="0070C0"/>
                </a:solidFill>
                <a:latin typeface="Comic Sans MS" pitchFamily="66" charset="0"/>
              </a:rPr>
              <a:t>maintain a 90+ grade to be able to pursue this job. It takes 5-8 years to study this field of medicine, but it varies in different places; it took </a:t>
            </a:r>
            <a:r>
              <a:rPr lang="en-US" sz="3800" dirty="0" smtClean="0">
                <a:solidFill>
                  <a:srgbClr val="0070C0"/>
                </a:solidFill>
                <a:latin typeface="Comic Sans MS" pitchFamily="66" charset="0"/>
              </a:rPr>
              <a:t>him </a:t>
            </a:r>
            <a:r>
              <a:rPr lang="en-US" sz="3800" dirty="0">
                <a:solidFill>
                  <a:srgbClr val="0070C0"/>
                </a:solidFill>
                <a:latin typeface="Comic Sans MS" pitchFamily="66" charset="0"/>
              </a:rPr>
              <a:t>6 years to complete </a:t>
            </a:r>
            <a:r>
              <a:rPr lang="en-US" sz="3800" dirty="0" smtClean="0">
                <a:solidFill>
                  <a:srgbClr val="0070C0"/>
                </a:solidFill>
                <a:latin typeface="Comic Sans MS" pitchFamily="66" charset="0"/>
              </a:rPr>
              <a:t>his </a:t>
            </a:r>
            <a:r>
              <a:rPr lang="en-US" sz="3800" dirty="0">
                <a:solidFill>
                  <a:srgbClr val="0070C0"/>
                </a:solidFill>
                <a:latin typeface="Comic Sans MS" pitchFamily="66" charset="0"/>
              </a:rPr>
              <a:t>studies’ </a:t>
            </a:r>
            <a:r>
              <a:rPr lang="en-US" sz="3800" dirty="0" smtClean="0">
                <a:solidFill>
                  <a:srgbClr val="0070C0"/>
                </a:solidFill>
                <a:latin typeface="Comic Sans MS" pitchFamily="66" charset="0"/>
              </a:rPr>
              <a:t>in </a:t>
            </a:r>
            <a:r>
              <a:rPr lang="en-US" sz="3800" dirty="0" err="1">
                <a:solidFill>
                  <a:srgbClr val="0070C0"/>
                </a:solidFill>
                <a:latin typeface="Comic Sans MS" pitchFamily="66" charset="0"/>
              </a:rPr>
              <a:t>Mousul</a:t>
            </a:r>
            <a:r>
              <a:rPr lang="en-US" sz="3800" dirty="0">
                <a:solidFill>
                  <a:srgbClr val="0070C0"/>
                </a:solidFill>
                <a:latin typeface="Comic Sans MS" pitchFamily="66" charset="0"/>
              </a:rPr>
              <a:t> </a:t>
            </a:r>
            <a:r>
              <a:rPr lang="en-US" sz="3800" dirty="0" smtClean="0">
                <a:solidFill>
                  <a:srgbClr val="0070C0"/>
                </a:solidFill>
                <a:latin typeface="Comic Sans MS" pitchFamily="66" charset="0"/>
              </a:rPr>
              <a:t>College </a:t>
            </a:r>
            <a:r>
              <a:rPr lang="en-US" sz="3800" dirty="0">
                <a:solidFill>
                  <a:srgbClr val="0070C0"/>
                </a:solidFill>
                <a:latin typeface="Comic Sans MS" pitchFamily="66" charset="0"/>
              </a:rPr>
              <a:t>of Medicine </a:t>
            </a:r>
            <a:r>
              <a:rPr lang="en-US" sz="3800" dirty="0" smtClean="0">
                <a:solidFill>
                  <a:srgbClr val="0070C0"/>
                </a:solidFill>
                <a:latin typeface="Comic Sans MS" pitchFamily="66" charset="0"/>
              </a:rPr>
              <a:t>in the </a:t>
            </a:r>
            <a:r>
              <a:rPr lang="en-US" sz="3800" dirty="0">
                <a:solidFill>
                  <a:srgbClr val="0070C0"/>
                </a:solidFill>
                <a:latin typeface="Comic Sans MS" pitchFamily="66" charset="0"/>
              </a:rPr>
              <a:t>North of Iraq, it is one of the top 3 in the country </a:t>
            </a:r>
            <a:r>
              <a:rPr lang="en-US" sz="3800" dirty="0" smtClean="0">
                <a:solidFill>
                  <a:srgbClr val="0070C0"/>
                </a:solidFill>
                <a:latin typeface="Comic Sans MS" pitchFamily="66" charset="0"/>
              </a:rPr>
              <a:t>(he </a:t>
            </a:r>
            <a:r>
              <a:rPr lang="en-US" sz="3800" dirty="0">
                <a:solidFill>
                  <a:srgbClr val="0070C0"/>
                </a:solidFill>
                <a:latin typeface="Comic Sans MS" pitchFamily="66" charset="0"/>
              </a:rPr>
              <a:t>studied in English). </a:t>
            </a:r>
            <a:r>
              <a:rPr lang="en-US" sz="3800" dirty="0" smtClean="0">
                <a:solidFill>
                  <a:srgbClr val="0070C0"/>
                </a:solidFill>
                <a:latin typeface="Comic Sans MS" pitchFamily="66" charset="0"/>
              </a:rPr>
              <a:t>Subjects include biology</a:t>
            </a:r>
            <a:r>
              <a:rPr lang="en-US" sz="3800" dirty="0">
                <a:solidFill>
                  <a:srgbClr val="0070C0"/>
                </a:solidFill>
                <a:latin typeface="Comic Sans MS" pitchFamily="66" charset="0"/>
              </a:rPr>
              <a:t>, anatomy, pathology and physiology in the first 2 years. After that </a:t>
            </a:r>
            <a:r>
              <a:rPr lang="en-US" sz="3800" dirty="0" smtClean="0">
                <a:solidFill>
                  <a:srgbClr val="0070C0"/>
                </a:solidFill>
                <a:latin typeface="Comic Sans MS" pitchFamily="66" charset="0"/>
              </a:rPr>
              <a:t>they have </a:t>
            </a:r>
            <a:r>
              <a:rPr lang="en-US" sz="3800" dirty="0">
                <a:solidFill>
                  <a:srgbClr val="0070C0"/>
                </a:solidFill>
                <a:latin typeface="Comic Sans MS" pitchFamily="66" charset="0"/>
              </a:rPr>
              <a:t>to study medicine, surgery, pediatrics, gynecology and obstetrics</a:t>
            </a:r>
            <a:r>
              <a:rPr lang="en-US" sz="3800" dirty="0" smtClean="0">
                <a:solidFill>
                  <a:srgbClr val="0070C0"/>
                </a:solidFill>
                <a:latin typeface="Comic Sans MS" pitchFamily="66" charset="0"/>
              </a:rPr>
              <a:t>.</a:t>
            </a:r>
            <a:endParaRPr lang="en-US" sz="3800" dirty="0">
              <a:solidFill>
                <a:srgbClr val="0070C0"/>
              </a:solidFill>
              <a:latin typeface="Comic Sans MS" pitchFamily="66" charset="0"/>
            </a:endParaRPr>
          </a:p>
        </p:txBody>
      </p:sp>
      <p:pic>
        <p:nvPicPr>
          <p:cNvPr id="15366" name="Picture 6" descr="http://www.speakandwrite.com.au/media/image/Blank%20Green%20Board.jpg"/>
          <p:cNvPicPr>
            <a:picLocks noChangeAspect="1" noChangeArrowheads="1"/>
          </p:cNvPicPr>
          <p:nvPr/>
        </p:nvPicPr>
        <p:blipFill>
          <a:blip r:embed="rId3"/>
          <a:srcRect/>
          <a:stretch>
            <a:fillRect/>
          </a:stretch>
        </p:blipFill>
        <p:spPr bwMode="auto">
          <a:xfrm>
            <a:off x="2590800" y="1066800"/>
            <a:ext cx="3808413" cy="2198688"/>
          </a:xfrm>
          <a:prstGeom prst="rect">
            <a:avLst/>
          </a:prstGeom>
          <a:noFill/>
        </p:spPr>
      </p:pic>
      <p:sp>
        <p:nvSpPr>
          <p:cNvPr id="8" name="TextBox 7"/>
          <p:cNvSpPr txBox="1"/>
          <p:nvPr/>
        </p:nvSpPr>
        <p:spPr>
          <a:xfrm>
            <a:off x="2819400" y="1447800"/>
            <a:ext cx="3429000" cy="1446550"/>
          </a:xfrm>
          <a:prstGeom prst="rect">
            <a:avLst/>
          </a:prstGeom>
          <a:noFill/>
        </p:spPr>
        <p:txBody>
          <a:bodyPr wrap="square" rtlCol="0">
            <a:spAutoFit/>
          </a:bodyPr>
          <a:lstStyle/>
          <a:p>
            <a:r>
              <a:rPr lang="en-US" sz="4400" dirty="0" smtClean="0">
                <a:solidFill>
                  <a:schemeClr val="bg1"/>
                </a:solidFill>
                <a:latin typeface="Freestyle Script" pitchFamily="66" charset="0"/>
              </a:rPr>
              <a:t>EDUCATIONAL QUALIFICATIONS</a:t>
            </a:r>
            <a:endParaRPr lang="en-US" sz="4400" dirty="0">
              <a:solidFill>
                <a:schemeClr val="bg1"/>
              </a:solidFill>
              <a:latin typeface="Freestyle Script"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upload.wikimedia.org/wikipedia/commons/thumb/7/7e/LG_L194WT-SF_LCD_monitor.jpg/290px-LG_L194WT-SF_LCD_monitor.jpg"/>
          <p:cNvPicPr>
            <a:picLocks noChangeAspect="1" noChangeArrowheads="1"/>
          </p:cNvPicPr>
          <p:nvPr/>
        </p:nvPicPr>
        <p:blipFill>
          <a:blip r:embed="rId2"/>
          <a:srcRect/>
          <a:stretch>
            <a:fillRect/>
          </a:stretch>
        </p:blipFill>
        <p:spPr bwMode="auto">
          <a:xfrm>
            <a:off x="-76200" y="-228600"/>
            <a:ext cx="7012616" cy="6019800"/>
          </a:xfrm>
          <a:prstGeom prst="rect">
            <a:avLst/>
          </a:prstGeom>
          <a:noFill/>
        </p:spPr>
      </p:pic>
      <p:sp>
        <p:nvSpPr>
          <p:cNvPr id="5" name="TextBox 4"/>
          <p:cNvSpPr txBox="1"/>
          <p:nvPr/>
        </p:nvSpPr>
        <p:spPr>
          <a:xfrm>
            <a:off x="381000" y="304800"/>
            <a:ext cx="6248400" cy="3785652"/>
          </a:xfrm>
          <a:prstGeom prst="rect">
            <a:avLst/>
          </a:prstGeom>
          <a:noFill/>
        </p:spPr>
        <p:txBody>
          <a:bodyPr wrap="square" rtlCol="0">
            <a:spAutoFit/>
          </a:bodyPr>
          <a:lstStyle/>
          <a:p>
            <a:r>
              <a:rPr lang="en-US" sz="2400" b="1" dirty="0">
                <a:solidFill>
                  <a:schemeClr val="bg1"/>
                </a:solidFill>
                <a:latin typeface="Comic Sans MS" pitchFamily="66" charset="0"/>
              </a:rPr>
              <a:t>Skills</a:t>
            </a:r>
            <a:endParaRPr lang="en-US" sz="2400" dirty="0">
              <a:solidFill>
                <a:schemeClr val="bg1"/>
              </a:solidFill>
              <a:latin typeface="Comic Sans MS" pitchFamily="66" charset="0"/>
            </a:endParaRPr>
          </a:p>
          <a:p>
            <a:pPr lvl="0">
              <a:buFont typeface="Arial" pitchFamily="34" charset="0"/>
              <a:buChar char="•"/>
            </a:pPr>
            <a:r>
              <a:rPr lang="en-US" sz="2200" dirty="0">
                <a:solidFill>
                  <a:schemeClr val="bg1"/>
                </a:solidFill>
                <a:latin typeface="Comic Sans MS" pitchFamily="66" charset="0"/>
              </a:rPr>
              <a:t>An excellent long-term memory. </a:t>
            </a:r>
          </a:p>
          <a:p>
            <a:pPr lvl="0">
              <a:buFont typeface="Arial" pitchFamily="34" charset="0"/>
              <a:buChar char="•"/>
            </a:pPr>
            <a:r>
              <a:rPr lang="en-US" sz="2200" dirty="0">
                <a:solidFill>
                  <a:schemeClr val="bg1"/>
                </a:solidFill>
                <a:latin typeface="Comic Sans MS" pitchFamily="66" charset="0"/>
              </a:rPr>
              <a:t>An ability to examine difficult problems. </a:t>
            </a:r>
          </a:p>
          <a:p>
            <a:pPr lvl="0">
              <a:buFont typeface="Arial" pitchFamily="34" charset="0"/>
              <a:buChar char="•"/>
            </a:pPr>
            <a:r>
              <a:rPr lang="en-US" sz="2200" dirty="0">
                <a:solidFill>
                  <a:schemeClr val="bg1"/>
                </a:solidFill>
                <a:latin typeface="Comic Sans MS" pitchFamily="66" charset="0"/>
              </a:rPr>
              <a:t>A natural empathy to help people. </a:t>
            </a:r>
          </a:p>
          <a:p>
            <a:pPr lvl="0">
              <a:buFont typeface="Arial" pitchFamily="34" charset="0"/>
              <a:buChar char="•"/>
            </a:pPr>
            <a:r>
              <a:rPr lang="en-US" sz="2200" dirty="0">
                <a:solidFill>
                  <a:schemeClr val="bg1"/>
                </a:solidFill>
                <a:latin typeface="Comic Sans MS" pitchFamily="66" charset="0"/>
              </a:rPr>
              <a:t>Patience. </a:t>
            </a:r>
          </a:p>
          <a:p>
            <a:pPr lvl="0">
              <a:buFont typeface="Arial" pitchFamily="34" charset="0"/>
              <a:buChar char="•"/>
            </a:pPr>
            <a:r>
              <a:rPr lang="en-US" sz="2200" dirty="0">
                <a:solidFill>
                  <a:schemeClr val="bg1"/>
                </a:solidFill>
                <a:latin typeface="Comic Sans MS" pitchFamily="66" charset="0"/>
              </a:rPr>
              <a:t>The ability to work under extreme pressure </a:t>
            </a:r>
          </a:p>
          <a:p>
            <a:pPr lvl="0">
              <a:buFont typeface="Arial" pitchFamily="34" charset="0"/>
              <a:buChar char="•"/>
            </a:pPr>
            <a:r>
              <a:rPr lang="en-US" sz="2200" dirty="0">
                <a:solidFill>
                  <a:schemeClr val="bg1"/>
                </a:solidFill>
                <a:latin typeface="Comic Sans MS" pitchFamily="66" charset="0"/>
              </a:rPr>
              <a:t>Confidence when making decisions and the ability to become a risk taker.</a:t>
            </a:r>
          </a:p>
          <a:p>
            <a:pPr lvl="0">
              <a:buFont typeface="Arial" pitchFamily="34" charset="0"/>
              <a:buChar char="•"/>
            </a:pPr>
            <a:r>
              <a:rPr lang="en-US" sz="2200" dirty="0">
                <a:solidFill>
                  <a:schemeClr val="bg1"/>
                </a:solidFill>
                <a:latin typeface="Comic Sans MS" pitchFamily="66" charset="0"/>
              </a:rPr>
              <a:t>Good mathematical ability. </a:t>
            </a:r>
          </a:p>
          <a:p>
            <a:pPr lvl="0">
              <a:buFont typeface="Arial" pitchFamily="34" charset="0"/>
              <a:buChar char="•"/>
            </a:pPr>
            <a:r>
              <a:rPr lang="en-US" sz="2200" dirty="0">
                <a:solidFill>
                  <a:schemeClr val="bg1"/>
                </a:solidFill>
                <a:latin typeface="Comic Sans MS" pitchFamily="66" charset="0"/>
              </a:rPr>
              <a:t>IT skills</a:t>
            </a:r>
          </a:p>
          <a:p>
            <a:pPr>
              <a:buFont typeface="Arial" pitchFamily="34" charset="0"/>
              <a:buChar char="•"/>
            </a:pPr>
            <a:endParaRPr lang="en-US" dirty="0"/>
          </a:p>
        </p:txBody>
      </p:sp>
      <p:pic>
        <p:nvPicPr>
          <p:cNvPr id="6" name="Picture 2" descr="http://www.ralphmag.org/BV/doctors-equipment288x216.gif"/>
          <p:cNvPicPr>
            <a:picLocks noChangeAspect="1" noChangeArrowheads="1"/>
          </p:cNvPicPr>
          <p:nvPr/>
        </p:nvPicPr>
        <p:blipFill>
          <a:blip r:embed="rId3"/>
          <a:srcRect/>
          <a:stretch>
            <a:fillRect/>
          </a:stretch>
        </p:blipFill>
        <p:spPr bwMode="auto">
          <a:xfrm>
            <a:off x="0" y="6019800"/>
            <a:ext cx="3048000" cy="2286001"/>
          </a:xfrm>
          <a:prstGeom prst="rect">
            <a:avLst/>
          </a:prstGeom>
          <a:noFill/>
        </p:spPr>
      </p:pic>
      <p:pic>
        <p:nvPicPr>
          <p:cNvPr id="7" name="Picture 2" descr="http://174.120.61.9/~zzzoneco/wp-content/uploads/2012/03/large-groups-portrait-photos-008.jpg"/>
          <p:cNvPicPr>
            <a:picLocks noChangeAspect="1" noChangeArrowheads="1"/>
          </p:cNvPicPr>
          <p:nvPr/>
        </p:nvPicPr>
        <p:blipFill>
          <a:blip r:embed="rId4"/>
          <a:srcRect l="7965" r="10619"/>
          <a:stretch>
            <a:fillRect/>
          </a:stretch>
        </p:blipFill>
        <p:spPr bwMode="auto">
          <a:xfrm>
            <a:off x="3352800" y="5702712"/>
            <a:ext cx="3505200" cy="3441287"/>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www.rgbstock.com/cache1t7XpF/users/x/xy/xymonau/300/nHOmh66.jpg"/>
          <p:cNvPicPr>
            <a:picLocks noChangeAspect="1" noChangeArrowheads="1"/>
          </p:cNvPicPr>
          <p:nvPr/>
        </p:nvPicPr>
        <p:blipFill>
          <a:blip r:embed="rId2">
            <a:duotone>
              <a:schemeClr val="accent5">
                <a:shade val="45000"/>
                <a:satMod val="135000"/>
              </a:schemeClr>
              <a:prstClr val="white"/>
            </a:duotone>
          </a:blip>
          <a:srcRect r="4255"/>
          <a:stretch>
            <a:fillRect/>
          </a:stretch>
        </p:blipFill>
        <p:spPr bwMode="auto">
          <a:xfrm>
            <a:off x="0" y="0"/>
            <a:ext cx="6858000" cy="5131492"/>
          </a:xfrm>
          <a:prstGeom prst="rect">
            <a:avLst/>
          </a:prstGeom>
          <a:noFill/>
        </p:spPr>
      </p:pic>
      <p:sp>
        <p:nvSpPr>
          <p:cNvPr id="5" name="TextBox 4"/>
          <p:cNvSpPr txBox="1"/>
          <p:nvPr/>
        </p:nvSpPr>
        <p:spPr>
          <a:xfrm>
            <a:off x="685800" y="685800"/>
            <a:ext cx="5791200" cy="3739485"/>
          </a:xfrm>
          <a:prstGeom prst="rect">
            <a:avLst/>
          </a:prstGeom>
          <a:noFill/>
        </p:spPr>
        <p:txBody>
          <a:bodyPr wrap="square" rtlCol="0">
            <a:spAutoFit/>
          </a:bodyPr>
          <a:lstStyle/>
          <a:p>
            <a:pPr algn="ctr"/>
            <a:r>
              <a:rPr lang="en-US" sz="2400" dirty="0">
                <a:solidFill>
                  <a:srgbClr val="0070C0"/>
                </a:solidFill>
                <a:latin typeface="Comic Sans MS" pitchFamily="66" charset="0"/>
              </a:rPr>
              <a:t>WHAT IS A GP?</a:t>
            </a:r>
          </a:p>
          <a:p>
            <a:pPr algn="ctr"/>
            <a:r>
              <a:rPr lang="en-US" sz="1500" dirty="0">
                <a:solidFill>
                  <a:srgbClr val="0070C0"/>
                </a:solidFill>
                <a:latin typeface="Comic Sans MS" pitchFamily="66" charset="0"/>
              </a:rPr>
              <a:t>General Physicians are medical doctors that specialize in all types of ranges in medicine; they also care for patients of all ages starting from newborns, to the elderly. General practitioners, known in some places as family doctors are knowledgeable in a range of different medical conditions and complaints. They build relationships with their patients and often work with them lifelong. General practitioners also give health education and preventative care in addition to treating medical conditions in serious and small cases; they give general care as they don’t focus on a specific topic. In addition to having a general knowledge of medicine, these doctors may also become general practitioners with special interests, such </a:t>
            </a:r>
            <a:r>
              <a:rPr lang="en-US" sz="1500" dirty="0" smtClean="0">
                <a:solidFill>
                  <a:srgbClr val="0070C0"/>
                </a:solidFill>
                <a:latin typeface="Comic Sans MS" pitchFamily="66" charset="0"/>
              </a:rPr>
              <a:t>         as </a:t>
            </a:r>
            <a:r>
              <a:rPr lang="en-US" sz="1500" dirty="0">
                <a:solidFill>
                  <a:srgbClr val="0070C0"/>
                </a:solidFill>
                <a:latin typeface="Comic Sans MS" pitchFamily="66" charset="0"/>
              </a:rPr>
              <a:t>surgery, pediatrician…</a:t>
            </a:r>
          </a:p>
          <a:p>
            <a:endParaRPr lang="en-US" dirty="0"/>
          </a:p>
        </p:txBody>
      </p:sp>
      <p:pic>
        <p:nvPicPr>
          <p:cNvPr id="6" name="Picture 2" descr="http://carl1anderson.files.wordpress.com/2011/04/clinical_trials2.jpg"/>
          <p:cNvPicPr>
            <a:picLocks noChangeAspect="1" noChangeArrowheads="1"/>
          </p:cNvPicPr>
          <p:nvPr/>
        </p:nvPicPr>
        <p:blipFill>
          <a:blip r:embed="rId3"/>
          <a:srcRect/>
          <a:stretch>
            <a:fillRect/>
          </a:stretch>
        </p:blipFill>
        <p:spPr bwMode="auto">
          <a:xfrm>
            <a:off x="914400" y="5166698"/>
            <a:ext cx="4876800" cy="397730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www.colourbox.com/preview/2506981-759921-blue-clipboard-and-paper-isolated-on-white-background.jpg"/>
          <p:cNvPicPr>
            <a:picLocks noChangeAspect="1" noChangeArrowheads="1"/>
          </p:cNvPicPr>
          <p:nvPr/>
        </p:nvPicPr>
        <p:blipFill>
          <a:blip r:embed="rId2"/>
          <a:srcRect/>
          <a:stretch>
            <a:fillRect/>
          </a:stretch>
        </p:blipFill>
        <p:spPr bwMode="auto">
          <a:xfrm>
            <a:off x="-152400" y="-152400"/>
            <a:ext cx="4724400" cy="6770853"/>
          </a:xfrm>
          <a:prstGeom prst="rect">
            <a:avLst/>
          </a:prstGeom>
          <a:noFill/>
        </p:spPr>
      </p:pic>
      <p:sp>
        <p:nvSpPr>
          <p:cNvPr id="5" name="TextBox 4"/>
          <p:cNvSpPr txBox="1"/>
          <p:nvPr/>
        </p:nvSpPr>
        <p:spPr>
          <a:xfrm>
            <a:off x="304800" y="695265"/>
            <a:ext cx="3810000" cy="5324535"/>
          </a:xfrm>
          <a:prstGeom prst="rect">
            <a:avLst/>
          </a:prstGeom>
          <a:noFill/>
        </p:spPr>
        <p:txBody>
          <a:bodyPr wrap="square" rtlCol="0">
            <a:spAutoFit/>
          </a:bodyPr>
          <a:lstStyle/>
          <a:p>
            <a:r>
              <a:rPr lang="en-US" sz="1400" b="1" dirty="0">
                <a:solidFill>
                  <a:srgbClr val="0070C0"/>
                </a:solidFill>
                <a:latin typeface="Comic Sans MS" pitchFamily="66" charset="0"/>
              </a:rPr>
              <a:t>What the job entails:</a:t>
            </a:r>
          </a:p>
          <a:p>
            <a:pPr marL="342900" lvl="0" indent="-342900">
              <a:buFont typeface="+mj-lt"/>
              <a:buAutoNum type="arabicPeriod"/>
            </a:pPr>
            <a:r>
              <a:rPr lang="en-US" sz="1400" dirty="0">
                <a:solidFill>
                  <a:srgbClr val="0070C0"/>
                </a:solidFill>
                <a:latin typeface="Comic Sans MS" pitchFamily="66" charset="0"/>
              </a:rPr>
              <a:t>Diagnoses and treats variety of diseases and injuries in general practice: Examines patients, using medical instruments and equipment.</a:t>
            </a:r>
          </a:p>
          <a:p>
            <a:pPr marL="342900" lvl="0" indent="-342900">
              <a:buFont typeface="+mj-lt"/>
              <a:buAutoNum type="arabicPeriod"/>
            </a:pPr>
            <a:r>
              <a:rPr lang="en-US" sz="1400" dirty="0">
                <a:solidFill>
                  <a:srgbClr val="0070C0"/>
                </a:solidFill>
                <a:latin typeface="Comic Sans MS" pitchFamily="66" charset="0"/>
              </a:rPr>
              <a:t>Orders or executes various tests, analyses, and diagnostic images to provide information on patient's condition (blood tests or x-rays.)</a:t>
            </a:r>
          </a:p>
          <a:p>
            <a:pPr marL="342900" lvl="0" indent="-342900">
              <a:buFont typeface="+mj-lt"/>
              <a:buAutoNum type="arabicPeriod"/>
            </a:pPr>
            <a:r>
              <a:rPr lang="en-US" sz="1400" dirty="0">
                <a:solidFill>
                  <a:srgbClr val="0070C0"/>
                </a:solidFill>
                <a:latin typeface="Comic Sans MS" pitchFamily="66" charset="0"/>
              </a:rPr>
              <a:t>Analyzes reports and findings of tests and of examination, and diagnoses condition.</a:t>
            </a:r>
          </a:p>
          <a:p>
            <a:pPr marL="342900" lvl="0" indent="-342900">
              <a:buFont typeface="+mj-lt"/>
              <a:buAutoNum type="arabicPeriod"/>
            </a:pPr>
            <a:r>
              <a:rPr lang="en-US" sz="1400" dirty="0">
                <a:solidFill>
                  <a:srgbClr val="0070C0"/>
                </a:solidFill>
                <a:latin typeface="Comic Sans MS" pitchFamily="66" charset="0"/>
              </a:rPr>
              <a:t>Prescribes treatments and drugs.</a:t>
            </a:r>
          </a:p>
          <a:p>
            <a:pPr marL="342900" lvl="0" indent="-342900">
              <a:buFont typeface="+mj-lt"/>
              <a:buAutoNum type="arabicPeriod"/>
            </a:pPr>
            <a:r>
              <a:rPr lang="en-US" sz="1400" dirty="0">
                <a:solidFill>
                  <a:srgbClr val="0070C0"/>
                </a:solidFill>
                <a:latin typeface="Comic Sans MS" pitchFamily="66" charset="0"/>
              </a:rPr>
              <a:t>Vaccinates patients to immunize patients from diseases.</a:t>
            </a:r>
          </a:p>
          <a:p>
            <a:pPr marL="342900" lvl="0" indent="-342900">
              <a:buFont typeface="+mj-lt"/>
              <a:buAutoNum type="arabicPeriod"/>
            </a:pPr>
            <a:r>
              <a:rPr lang="en-US" sz="1400" dirty="0">
                <a:solidFill>
                  <a:srgbClr val="0070C0"/>
                </a:solidFill>
                <a:latin typeface="Comic Sans MS" pitchFamily="66" charset="0"/>
              </a:rPr>
              <a:t>Advises patients concerning diet and hygiene.</a:t>
            </a:r>
          </a:p>
          <a:p>
            <a:pPr marL="342900" lvl="0" indent="-342900">
              <a:buFont typeface="+mj-lt"/>
              <a:buAutoNum type="arabicPeriod"/>
            </a:pPr>
            <a:r>
              <a:rPr lang="en-US" sz="1400" dirty="0">
                <a:solidFill>
                  <a:srgbClr val="0070C0"/>
                </a:solidFill>
                <a:latin typeface="Comic Sans MS" pitchFamily="66" charset="0"/>
              </a:rPr>
              <a:t>Reports births, deaths, and outbreak of contagious diseases to governmental authorities.</a:t>
            </a:r>
          </a:p>
          <a:p>
            <a:pPr marL="342900" lvl="0" indent="-342900">
              <a:buFont typeface="+mj-lt"/>
              <a:buAutoNum type="arabicPeriod"/>
            </a:pPr>
            <a:r>
              <a:rPr lang="en-US" sz="1400" dirty="0">
                <a:solidFill>
                  <a:srgbClr val="0070C0"/>
                </a:solidFill>
                <a:latin typeface="Comic Sans MS" pitchFamily="66" charset="0"/>
              </a:rPr>
              <a:t>Refers patients to medical specialist or other practitioner for specialized treatment.</a:t>
            </a:r>
          </a:p>
          <a:p>
            <a:endParaRPr lang="en-US" dirty="0"/>
          </a:p>
        </p:txBody>
      </p:sp>
      <p:pic>
        <p:nvPicPr>
          <p:cNvPr id="6" name="Picture 2" descr="http://mdc.net.in/images/2012/06/08/293/dr-ravindra-r-s-joshi-general-practitioner_1.jpg"/>
          <p:cNvPicPr>
            <a:picLocks noChangeAspect="1" noChangeArrowheads="1"/>
          </p:cNvPicPr>
          <p:nvPr/>
        </p:nvPicPr>
        <p:blipFill>
          <a:blip r:embed="rId3"/>
          <a:srcRect/>
          <a:stretch>
            <a:fillRect/>
          </a:stretch>
        </p:blipFill>
        <p:spPr bwMode="auto">
          <a:xfrm>
            <a:off x="4419600" y="228600"/>
            <a:ext cx="2057400" cy="2009639"/>
          </a:xfrm>
          <a:prstGeom prst="rect">
            <a:avLst/>
          </a:prstGeom>
          <a:noFill/>
        </p:spPr>
      </p:pic>
      <p:pic>
        <p:nvPicPr>
          <p:cNvPr id="7" name="Picture 2"/>
          <p:cNvPicPr>
            <a:picLocks noChangeAspect="1" noChangeArrowheads="1"/>
          </p:cNvPicPr>
          <p:nvPr/>
        </p:nvPicPr>
        <p:blipFill>
          <a:blip r:embed="rId4" cstate="print"/>
          <a:srcRect/>
          <a:stretch>
            <a:fillRect/>
          </a:stretch>
        </p:blipFill>
        <p:spPr bwMode="auto">
          <a:xfrm rot="5400000">
            <a:off x="3857625" y="6143625"/>
            <a:ext cx="3429000" cy="2571750"/>
          </a:xfrm>
          <a:prstGeom prst="rect">
            <a:avLst/>
          </a:prstGeom>
          <a:noFill/>
          <a:ln w="9525">
            <a:noFill/>
            <a:miter lim="800000"/>
            <a:headEnd/>
            <a:tailEnd/>
          </a:ln>
          <a:effectLst/>
        </p:spPr>
      </p:pic>
      <p:pic>
        <p:nvPicPr>
          <p:cNvPr id="8" name="Picture 2"/>
          <p:cNvPicPr>
            <a:picLocks noChangeAspect="1" noChangeArrowheads="1"/>
          </p:cNvPicPr>
          <p:nvPr/>
        </p:nvPicPr>
        <p:blipFill>
          <a:blip r:embed="rId5"/>
          <a:srcRect/>
          <a:stretch>
            <a:fillRect/>
          </a:stretch>
        </p:blipFill>
        <p:spPr bwMode="auto">
          <a:xfrm>
            <a:off x="0" y="6096000"/>
            <a:ext cx="4267200" cy="3048000"/>
          </a:xfrm>
          <a:prstGeom prst="rect">
            <a:avLst/>
          </a:prstGeom>
          <a:noFill/>
          <a:ln w="9525">
            <a:noFill/>
            <a:miter lim="800000"/>
            <a:headEnd/>
            <a:tailEnd/>
          </a:ln>
          <a:effectLst/>
        </p:spPr>
      </p:pic>
      <p:pic>
        <p:nvPicPr>
          <p:cNvPr id="18436" name="Picture 4" descr="http://www.myevt.com/sites/default/files/imagecache/330x/user4618/Balancing-Veterinary-and-Parental-Life_dr-holding-balance_cropped.jpg"/>
          <p:cNvPicPr>
            <a:picLocks noChangeAspect="1" noChangeArrowheads="1"/>
          </p:cNvPicPr>
          <p:nvPr/>
        </p:nvPicPr>
        <p:blipFill>
          <a:blip r:embed="rId6"/>
          <a:srcRect/>
          <a:stretch>
            <a:fillRect/>
          </a:stretch>
        </p:blipFill>
        <p:spPr bwMode="auto">
          <a:xfrm>
            <a:off x="4343401" y="2362200"/>
            <a:ext cx="2514600" cy="326707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1.hubimg.com/u/4936520_f496.jpg"/>
          <p:cNvPicPr>
            <a:picLocks noChangeAspect="1" noChangeArrowheads="1"/>
          </p:cNvPicPr>
          <p:nvPr/>
        </p:nvPicPr>
        <p:blipFill>
          <a:blip r:embed="rId2"/>
          <a:srcRect/>
          <a:stretch>
            <a:fillRect/>
          </a:stretch>
        </p:blipFill>
        <p:spPr bwMode="auto">
          <a:xfrm>
            <a:off x="153846" y="6858000"/>
            <a:ext cx="2970354" cy="2209800"/>
          </a:xfrm>
          <a:prstGeom prst="rect">
            <a:avLst/>
          </a:prstGeom>
          <a:noFill/>
        </p:spPr>
      </p:pic>
      <p:pic>
        <p:nvPicPr>
          <p:cNvPr id="19458" name="Picture 2" descr="Clipart Image of A Doctor With a Syringe Smiling and Walking Under a Bright Yellow Sun"/>
          <p:cNvPicPr>
            <a:picLocks noChangeAspect="1" noChangeArrowheads="1"/>
          </p:cNvPicPr>
          <p:nvPr/>
        </p:nvPicPr>
        <p:blipFill>
          <a:blip r:embed="rId3"/>
          <a:srcRect l="3333" t="25330" r="4444"/>
          <a:stretch>
            <a:fillRect/>
          </a:stretch>
        </p:blipFill>
        <p:spPr bwMode="auto">
          <a:xfrm>
            <a:off x="3429000" y="4419599"/>
            <a:ext cx="3276600" cy="2211085"/>
          </a:xfrm>
          <a:prstGeom prst="rect">
            <a:avLst/>
          </a:prstGeom>
          <a:noFill/>
        </p:spPr>
      </p:pic>
      <p:sp>
        <p:nvSpPr>
          <p:cNvPr id="6" name="TextBox 5"/>
          <p:cNvSpPr txBox="1"/>
          <p:nvPr/>
        </p:nvSpPr>
        <p:spPr>
          <a:xfrm>
            <a:off x="0" y="228600"/>
            <a:ext cx="6858000" cy="4678204"/>
          </a:xfrm>
          <a:prstGeom prst="rect">
            <a:avLst/>
          </a:prstGeom>
          <a:noFill/>
        </p:spPr>
        <p:txBody>
          <a:bodyPr wrap="square" rtlCol="0">
            <a:spAutoFit/>
          </a:bodyPr>
          <a:lstStyle/>
          <a:p>
            <a:pPr algn="ctr"/>
            <a:r>
              <a:rPr lang="en-US" sz="4000" dirty="0">
                <a:solidFill>
                  <a:srgbClr val="0070C0"/>
                </a:solidFill>
                <a:latin typeface="Comic Sans MS" pitchFamily="66" charset="0"/>
              </a:rPr>
              <a:t>Day to day life:</a:t>
            </a:r>
          </a:p>
          <a:p>
            <a:r>
              <a:rPr lang="en-US" sz="1600" dirty="0">
                <a:solidFill>
                  <a:srgbClr val="0070C0"/>
                </a:solidFill>
                <a:latin typeface="Comic Sans MS" pitchFamily="66" charset="0"/>
              </a:rPr>
              <a:t>First, </a:t>
            </a:r>
            <a:r>
              <a:rPr lang="en-US" sz="1600" dirty="0" smtClean="0">
                <a:solidFill>
                  <a:srgbClr val="0070C0"/>
                </a:solidFill>
                <a:latin typeface="Comic Sans MS" pitchFamily="66" charset="0"/>
              </a:rPr>
              <a:t>he has </a:t>
            </a:r>
            <a:r>
              <a:rPr lang="en-US" sz="1600" dirty="0">
                <a:solidFill>
                  <a:srgbClr val="0070C0"/>
                </a:solidFill>
                <a:latin typeface="Comic Sans MS" pitchFamily="66" charset="0"/>
              </a:rPr>
              <a:t>to see if there are any pending results of previous patients, call the old patients and ask about their health, see new patients, check medical websites, read </a:t>
            </a:r>
            <a:r>
              <a:rPr lang="en-US" sz="1600" dirty="0" smtClean="0">
                <a:solidFill>
                  <a:srgbClr val="0070C0"/>
                </a:solidFill>
                <a:latin typeface="Comic Sans MS" pitchFamily="66" charset="0"/>
              </a:rPr>
              <a:t>his </a:t>
            </a:r>
            <a:r>
              <a:rPr lang="en-US" sz="1600" dirty="0">
                <a:solidFill>
                  <a:srgbClr val="0070C0"/>
                </a:solidFill>
                <a:latin typeface="Comic Sans MS" pitchFamily="66" charset="0"/>
              </a:rPr>
              <a:t>emails and study medical information papers. </a:t>
            </a:r>
            <a:r>
              <a:rPr lang="en-US" sz="1600" dirty="0" smtClean="0">
                <a:solidFill>
                  <a:srgbClr val="0070C0"/>
                </a:solidFill>
                <a:latin typeface="Comic Sans MS" pitchFamily="66" charset="0"/>
              </a:rPr>
              <a:t>They </a:t>
            </a:r>
            <a:r>
              <a:rPr lang="en-US" sz="1600" dirty="0">
                <a:solidFill>
                  <a:srgbClr val="0070C0"/>
                </a:solidFill>
                <a:latin typeface="Comic Sans MS" pitchFamily="66" charset="0"/>
              </a:rPr>
              <a:t>have to do a total of 8 hours a day, and 48 hours per week. It is </a:t>
            </a:r>
            <a:r>
              <a:rPr lang="en-US" sz="1600" dirty="0" smtClean="0">
                <a:solidFill>
                  <a:srgbClr val="0070C0"/>
                </a:solidFill>
                <a:latin typeface="Comic Sans MS" pitchFamily="66" charset="0"/>
              </a:rPr>
              <a:t>their </a:t>
            </a:r>
            <a:r>
              <a:rPr lang="en-US" sz="1600" dirty="0">
                <a:solidFill>
                  <a:srgbClr val="0070C0"/>
                </a:solidFill>
                <a:latin typeface="Comic Sans MS" pitchFamily="66" charset="0"/>
              </a:rPr>
              <a:t>choice for the timing, but if </a:t>
            </a:r>
            <a:r>
              <a:rPr lang="en-US" sz="1600" dirty="0" smtClean="0">
                <a:solidFill>
                  <a:srgbClr val="0070C0"/>
                </a:solidFill>
                <a:latin typeface="Comic Sans MS" pitchFamily="66" charset="0"/>
              </a:rPr>
              <a:t>he wants </a:t>
            </a:r>
            <a:r>
              <a:rPr lang="en-US" sz="1600" dirty="0">
                <a:solidFill>
                  <a:srgbClr val="0070C0"/>
                </a:solidFill>
                <a:latin typeface="Comic Sans MS" pitchFamily="66" charset="0"/>
              </a:rPr>
              <a:t>to work in the morning, then </a:t>
            </a:r>
            <a:r>
              <a:rPr lang="en-US" sz="1600" dirty="0" smtClean="0">
                <a:solidFill>
                  <a:srgbClr val="0070C0"/>
                </a:solidFill>
                <a:latin typeface="Comic Sans MS" pitchFamily="66" charset="0"/>
              </a:rPr>
              <a:t>he </a:t>
            </a:r>
            <a:r>
              <a:rPr lang="en-US" sz="1600" dirty="0">
                <a:solidFill>
                  <a:srgbClr val="0070C0"/>
                </a:solidFill>
                <a:latin typeface="Comic Sans MS" pitchFamily="66" charset="0"/>
              </a:rPr>
              <a:t>will come to work at 9 am and leave at 5 pm or if </a:t>
            </a:r>
            <a:r>
              <a:rPr lang="en-US" sz="1600" dirty="0" smtClean="0">
                <a:solidFill>
                  <a:srgbClr val="0070C0"/>
                </a:solidFill>
                <a:latin typeface="Comic Sans MS" pitchFamily="66" charset="0"/>
              </a:rPr>
              <a:t>he wants </a:t>
            </a:r>
            <a:r>
              <a:rPr lang="en-US" sz="1600" dirty="0">
                <a:solidFill>
                  <a:srgbClr val="0070C0"/>
                </a:solidFill>
                <a:latin typeface="Comic Sans MS" pitchFamily="66" charset="0"/>
              </a:rPr>
              <a:t>to work in the afternoon, then </a:t>
            </a:r>
            <a:r>
              <a:rPr lang="en-US" sz="1600" dirty="0" smtClean="0">
                <a:solidFill>
                  <a:srgbClr val="0070C0"/>
                </a:solidFill>
                <a:latin typeface="Comic Sans MS" pitchFamily="66" charset="0"/>
              </a:rPr>
              <a:t>he </a:t>
            </a:r>
            <a:r>
              <a:rPr lang="en-US" sz="1600" dirty="0">
                <a:solidFill>
                  <a:srgbClr val="0070C0"/>
                </a:solidFill>
                <a:latin typeface="Comic Sans MS" pitchFamily="66" charset="0"/>
              </a:rPr>
              <a:t>will come to work at 2 pm and leave at 10 </a:t>
            </a:r>
            <a:r>
              <a:rPr lang="en-US" sz="1600" dirty="0" smtClean="0">
                <a:solidFill>
                  <a:srgbClr val="0070C0"/>
                </a:solidFill>
                <a:latin typeface="Comic Sans MS" pitchFamily="66" charset="0"/>
              </a:rPr>
              <a:t>pm. If </a:t>
            </a:r>
            <a:r>
              <a:rPr lang="en-US" sz="1600" dirty="0">
                <a:solidFill>
                  <a:srgbClr val="0070C0"/>
                </a:solidFill>
                <a:latin typeface="Comic Sans MS" pitchFamily="66" charset="0"/>
              </a:rPr>
              <a:t>there are any new patients then </a:t>
            </a:r>
            <a:r>
              <a:rPr lang="en-US" sz="1600" dirty="0" smtClean="0">
                <a:solidFill>
                  <a:srgbClr val="0070C0"/>
                </a:solidFill>
                <a:latin typeface="Comic Sans MS" pitchFamily="66" charset="0"/>
              </a:rPr>
              <a:t>he </a:t>
            </a:r>
            <a:r>
              <a:rPr lang="en-US" sz="1600" dirty="0">
                <a:solidFill>
                  <a:srgbClr val="0070C0"/>
                </a:solidFill>
                <a:latin typeface="Comic Sans MS" pitchFamily="66" charset="0"/>
              </a:rPr>
              <a:t>will:</a:t>
            </a:r>
          </a:p>
          <a:p>
            <a:pPr lvl="0">
              <a:buFont typeface="Wingdings" pitchFamily="2" charset="2"/>
              <a:buChar char="ü"/>
            </a:pPr>
            <a:r>
              <a:rPr lang="en-US" sz="1600" dirty="0">
                <a:solidFill>
                  <a:srgbClr val="0070C0"/>
                </a:solidFill>
                <a:latin typeface="Comic Sans MS" pitchFamily="66" charset="0"/>
              </a:rPr>
              <a:t>See </a:t>
            </a:r>
            <a:r>
              <a:rPr lang="en-US" sz="1600" dirty="0" smtClean="0">
                <a:solidFill>
                  <a:srgbClr val="0070C0"/>
                </a:solidFill>
                <a:latin typeface="Comic Sans MS" pitchFamily="66" charset="0"/>
              </a:rPr>
              <a:t>his </a:t>
            </a:r>
            <a:r>
              <a:rPr lang="en-US" sz="1600" dirty="0">
                <a:solidFill>
                  <a:srgbClr val="0070C0"/>
                </a:solidFill>
                <a:latin typeface="Comic Sans MS" pitchFamily="66" charset="0"/>
              </a:rPr>
              <a:t>patient’s medical history and ask basic questions about their condition.</a:t>
            </a:r>
          </a:p>
          <a:p>
            <a:pPr lvl="0">
              <a:buFont typeface="Wingdings" pitchFamily="2" charset="2"/>
              <a:buChar char="ü"/>
            </a:pPr>
            <a:r>
              <a:rPr lang="en-US" sz="1600" dirty="0">
                <a:solidFill>
                  <a:srgbClr val="0070C0"/>
                </a:solidFill>
                <a:latin typeface="Comic Sans MS" pitchFamily="66" charset="0"/>
              </a:rPr>
              <a:t>Do an overall clinical </a:t>
            </a:r>
            <a:r>
              <a:rPr lang="en-US" sz="1600" dirty="0" smtClean="0">
                <a:solidFill>
                  <a:srgbClr val="0070C0"/>
                </a:solidFill>
                <a:latin typeface="Comic Sans MS" pitchFamily="66" charset="0"/>
              </a:rPr>
              <a:t>examination.</a:t>
            </a:r>
            <a:endParaRPr lang="en-US" sz="1600" dirty="0">
              <a:solidFill>
                <a:srgbClr val="0070C0"/>
              </a:solidFill>
              <a:latin typeface="Comic Sans MS" pitchFamily="66" charset="0"/>
            </a:endParaRPr>
          </a:p>
          <a:p>
            <a:pPr lvl="0">
              <a:buFont typeface="Wingdings" pitchFamily="2" charset="2"/>
              <a:buChar char="ü"/>
            </a:pPr>
            <a:r>
              <a:rPr lang="en-US" sz="1600" dirty="0">
                <a:solidFill>
                  <a:srgbClr val="0070C0"/>
                </a:solidFill>
                <a:latin typeface="Comic Sans MS" pitchFamily="66" charset="0"/>
              </a:rPr>
              <a:t>Perform a more detailed investigation such as blood tests or x- </a:t>
            </a:r>
            <a:r>
              <a:rPr lang="en-US" sz="1600" dirty="0" smtClean="0">
                <a:solidFill>
                  <a:srgbClr val="0070C0"/>
                </a:solidFill>
                <a:latin typeface="Comic Sans MS" pitchFamily="66" charset="0"/>
              </a:rPr>
              <a:t>rays.</a:t>
            </a:r>
            <a:endParaRPr lang="en-US" sz="1600" dirty="0">
              <a:solidFill>
                <a:srgbClr val="0070C0"/>
              </a:solidFill>
              <a:latin typeface="Comic Sans MS" pitchFamily="66" charset="0"/>
            </a:endParaRPr>
          </a:p>
          <a:p>
            <a:pPr lvl="0">
              <a:buFont typeface="Wingdings" pitchFamily="2" charset="2"/>
              <a:buChar char="ü"/>
            </a:pPr>
            <a:r>
              <a:rPr lang="en-US" sz="1600" dirty="0">
                <a:solidFill>
                  <a:srgbClr val="0070C0"/>
                </a:solidFill>
                <a:latin typeface="Comic Sans MS" pitchFamily="66" charset="0"/>
              </a:rPr>
              <a:t>Give them a diagnosis or send them to a specialist if </a:t>
            </a:r>
            <a:r>
              <a:rPr lang="en-US" sz="1600" dirty="0" smtClean="0">
                <a:solidFill>
                  <a:srgbClr val="0070C0"/>
                </a:solidFill>
                <a:latin typeface="Comic Sans MS" pitchFamily="66" charset="0"/>
              </a:rPr>
              <a:t>necessary.</a:t>
            </a:r>
            <a:endParaRPr lang="en-US" sz="1600" dirty="0">
              <a:solidFill>
                <a:srgbClr val="0070C0"/>
              </a:solidFill>
              <a:latin typeface="Comic Sans MS" pitchFamily="66" charset="0"/>
            </a:endParaRPr>
          </a:p>
          <a:p>
            <a:pPr lvl="0">
              <a:buFont typeface="Wingdings" pitchFamily="2" charset="2"/>
              <a:buChar char="ü"/>
            </a:pPr>
            <a:r>
              <a:rPr lang="en-US" sz="1600" dirty="0">
                <a:solidFill>
                  <a:srgbClr val="0070C0"/>
                </a:solidFill>
                <a:latin typeface="Comic Sans MS" pitchFamily="66" charset="0"/>
              </a:rPr>
              <a:t>Send them with their treatment, and follow up to see if there are any </a:t>
            </a:r>
            <a:r>
              <a:rPr lang="en-US" sz="1600" dirty="0" smtClean="0">
                <a:solidFill>
                  <a:srgbClr val="0070C0"/>
                </a:solidFill>
                <a:latin typeface="Comic Sans MS" pitchFamily="66" charset="0"/>
              </a:rPr>
              <a:t>results.</a:t>
            </a:r>
            <a:endParaRPr lang="en-US" sz="1600" dirty="0">
              <a:solidFill>
                <a:srgbClr val="0070C0"/>
              </a:solidFill>
              <a:latin typeface="Comic Sans MS" pitchFamily="66" charset="0"/>
            </a:endParaRPr>
          </a:p>
          <a:p>
            <a:endParaRPr lang="en-US" dirty="0"/>
          </a:p>
        </p:txBody>
      </p:sp>
      <p:pic>
        <p:nvPicPr>
          <p:cNvPr id="19460" name="Picture 4" descr="http://upload.wikimedia.org/wikipedia/commons/thumb/c/c5/Modern_clock_chris_kemps_01.svg/212px-Modern_clock_chris_kemps_01.svg.png"/>
          <p:cNvPicPr>
            <a:picLocks noChangeAspect="1" noChangeArrowheads="1"/>
          </p:cNvPicPr>
          <p:nvPr/>
        </p:nvPicPr>
        <p:blipFill>
          <a:blip r:embed="rId4"/>
          <a:srcRect/>
          <a:stretch>
            <a:fillRect/>
          </a:stretch>
        </p:blipFill>
        <p:spPr bwMode="auto">
          <a:xfrm>
            <a:off x="1038940" y="4343400"/>
            <a:ext cx="2372598" cy="23622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clipartguide.com/_named_clipart_images/0511-0912-2118-3457_Boy_Writing_Letter_To_Santa__clipart_image.jpg"/>
          <p:cNvPicPr>
            <a:picLocks noChangeAspect="1" noChangeArrowheads="1"/>
          </p:cNvPicPr>
          <p:nvPr/>
        </p:nvPicPr>
        <p:blipFill>
          <a:blip r:embed="rId2"/>
          <a:srcRect/>
          <a:stretch>
            <a:fillRect/>
          </a:stretch>
        </p:blipFill>
        <p:spPr bwMode="auto">
          <a:xfrm>
            <a:off x="3" y="0"/>
            <a:ext cx="3809997" cy="3911597"/>
          </a:xfrm>
          <a:prstGeom prst="rect">
            <a:avLst/>
          </a:prstGeom>
          <a:noFill/>
        </p:spPr>
      </p:pic>
      <p:sp>
        <p:nvSpPr>
          <p:cNvPr id="5" name="TextBox 4"/>
          <p:cNvSpPr txBox="1"/>
          <p:nvPr/>
        </p:nvSpPr>
        <p:spPr>
          <a:xfrm rot="20162162">
            <a:off x="-55810" y="1189872"/>
            <a:ext cx="1211696" cy="830997"/>
          </a:xfrm>
          <a:prstGeom prst="rect">
            <a:avLst/>
          </a:prstGeom>
          <a:solidFill>
            <a:schemeClr val="bg1"/>
          </a:solidFill>
          <a:ln>
            <a:solidFill>
              <a:schemeClr val="bg1"/>
            </a:solidFill>
          </a:ln>
        </p:spPr>
        <p:txBody>
          <a:bodyPr wrap="square" rtlCol="0">
            <a:spAutoFit/>
          </a:bodyPr>
          <a:lstStyle/>
          <a:p>
            <a:r>
              <a:rPr lang="en-US" sz="2400" dirty="0" smtClean="0">
                <a:solidFill>
                  <a:srgbClr val="0070C0"/>
                </a:solidFill>
                <a:latin typeface="Comic Sans MS" pitchFamily="66" charset="0"/>
              </a:rPr>
              <a:t>REFER</a:t>
            </a:r>
          </a:p>
          <a:p>
            <a:r>
              <a:rPr lang="en-US" sz="2400" dirty="0" smtClean="0">
                <a:solidFill>
                  <a:srgbClr val="0070C0"/>
                </a:solidFill>
                <a:latin typeface="Comic Sans MS" pitchFamily="66" charset="0"/>
              </a:rPr>
              <a:t>ENCES</a:t>
            </a:r>
            <a:endParaRPr lang="en-US" sz="2400" dirty="0">
              <a:solidFill>
                <a:srgbClr val="0070C0"/>
              </a:solidFill>
              <a:latin typeface="Comic Sans MS" pitchFamily="66" charset="0"/>
            </a:endParaRPr>
          </a:p>
        </p:txBody>
      </p:sp>
      <p:sp>
        <p:nvSpPr>
          <p:cNvPr id="6" name="TextBox 5"/>
          <p:cNvSpPr txBox="1"/>
          <p:nvPr/>
        </p:nvSpPr>
        <p:spPr>
          <a:xfrm>
            <a:off x="3810000" y="152400"/>
            <a:ext cx="3048000" cy="5447645"/>
          </a:xfrm>
          <a:prstGeom prst="rect">
            <a:avLst/>
          </a:prstGeom>
          <a:noFill/>
        </p:spPr>
        <p:txBody>
          <a:bodyPr wrap="square" rtlCol="0">
            <a:spAutoFit/>
          </a:bodyPr>
          <a:lstStyle/>
          <a:p>
            <a:pPr marL="342900" lvl="0" indent="-342900">
              <a:buFont typeface="Arial" pitchFamily="34" charset="0"/>
              <a:buChar char="•"/>
            </a:pPr>
            <a:r>
              <a:rPr lang="en-US" sz="1100" dirty="0">
                <a:solidFill>
                  <a:srgbClr val="0070C0"/>
                </a:solidFill>
                <a:latin typeface="Comic Sans MS" pitchFamily="66" charset="0"/>
              </a:rPr>
              <a:t>http://www.imsanz.org.au/about/genphys.cfm (2004)”What is a General Physician?”ACCESSED ON THE 28</a:t>
            </a:r>
            <a:r>
              <a:rPr lang="en-US" sz="1100" baseline="30000" dirty="0">
                <a:solidFill>
                  <a:srgbClr val="0070C0"/>
                </a:solidFill>
                <a:latin typeface="Comic Sans MS" pitchFamily="66" charset="0"/>
              </a:rPr>
              <a:t>TH</a:t>
            </a:r>
            <a:r>
              <a:rPr lang="en-US" sz="1100" dirty="0">
                <a:solidFill>
                  <a:srgbClr val="0070C0"/>
                </a:solidFill>
                <a:latin typeface="Comic Sans MS" pitchFamily="66" charset="0"/>
              </a:rPr>
              <a:t> OF SEPTEMBER 2012 www.imsanz.org</a:t>
            </a:r>
          </a:p>
          <a:p>
            <a:pPr marL="342900" lvl="0" indent="-342900">
              <a:buFont typeface="Arial" pitchFamily="34" charset="0"/>
              <a:buChar char="•"/>
            </a:pPr>
            <a:r>
              <a:rPr lang="en-US" sz="1100" dirty="0">
                <a:solidFill>
                  <a:srgbClr val="0070C0"/>
                </a:solidFill>
                <a:latin typeface="Comic Sans MS" pitchFamily="66" charset="0"/>
              </a:rPr>
              <a:t>YouTube “occupational video-general practitioner” by alis.alberta.ca</a:t>
            </a:r>
          </a:p>
          <a:p>
            <a:pPr marL="342900" lvl="0" indent="-342900">
              <a:buFont typeface="Arial" pitchFamily="34" charset="0"/>
              <a:buChar char="•"/>
            </a:pPr>
            <a:r>
              <a:rPr lang="en-US" sz="1100" dirty="0">
                <a:solidFill>
                  <a:srgbClr val="0070C0"/>
                </a:solidFill>
                <a:latin typeface="Comic Sans MS" pitchFamily="66" charset="0"/>
              </a:rPr>
              <a:t>http://www.myjobsearch.com/careers/general-practitioner.html (2009)”Life of a General Practitioner” ACCESSED ON THE 29</a:t>
            </a:r>
            <a:r>
              <a:rPr lang="en-US" sz="1100" baseline="30000" dirty="0">
                <a:solidFill>
                  <a:srgbClr val="0070C0"/>
                </a:solidFill>
                <a:latin typeface="Comic Sans MS" pitchFamily="66" charset="0"/>
              </a:rPr>
              <a:t>TH</a:t>
            </a:r>
            <a:r>
              <a:rPr lang="en-US" sz="1100" dirty="0">
                <a:solidFill>
                  <a:srgbClr val="0070C0"/>
                </a:solidFill>
                <a:latin typeface="Comic Sans MS" pitchFamily="66" charset="0"/>
              </a:rPr>
              <a:t> OF SEPTEMBER 2012 www.myjobsearch.com </a:t>
            </a:r>
          </a:p>
          <a:p>
            <a:pPr marL="342900" lvl="0" indent="-342900">
              <a:buFont typeface="Arial" pitchFamily="34" charset="0"/>
              <a:buChar char="•"/>
            </a:pPr>
            <a:r>
              <a:rPr lang="en-US" sz="1100" dirty="0">
                <a:solidFill>
                  <a:srgbClr val="0070C0"/>
                </a:solidFill>
                <a:latin typeface="Comic Sans MS" pitchFamily="66" charset="0"/>
              </a:rPr>
              <a:t>http://www.prospects.ac.uk/general_practice_doctor_job_description.htm (2011)”General Practice doctor job description” ACCESSED ON THE 29</a:t>
            </a:r>
            <a:r>
              <a:rPr lang="en-US" sz="1100" baseline="30000" dirty="0">
                <a:solidFill>
                  <a:srgbClr val="0070C0"/>
                </a:solidFill>
                <a:latin typeface="Comic Sans MS" pitchFamily="66" charset="0"/>
              </a:rPr>
              <a:t>TH</a:t>
            </a:r>
            <a:r>
              <a:rPr lang="en-US" sz="1100" dirty="0">
                <a:solidFill>
                  <a:srgbClr val="0070C0"/>
                </a:solidFill>
                <a:latin typeface="Comic Sans MS" pitchFamily="66" charset="0"/>
              </a:rPr>
              <a:t> OF SEPTEMBER 2012 www.prospects.ac.uk</a:t>
            </a:r>
          </a:p>
          <a:p>
            <a:pPr marL="342900" lvl="0" indent="-342900">
              <a:buFont typeface="Arial" pitchFamily="34" charset="0"/>
              <a:buChar char="•"/>
            </a:pPr>
            <a:r>
              <a:rPr lang="en-US" sz="1100" dirty="0">
                <a:solidFill>
                  <a:srgbClr val="0070C0"/>
                </a:solidFill>
                <a:latin typeface="Comic Sans MS" pitchFamily="66" charset="0"/>
              </a:rPr>
              <a:t>http://dot-job-descriptions.careerplanner.com/GENERAL-PRACTITIONER.cfm (2012)”General Practitioner” ACCESSED ON THE 29</a:t>
            </a:r>
            <a:r>
              <a:rPr lang="en-US" sz="1100" baseline="30000" dirty="0">
                <a:solidFill>
                  <a:srgbClr val="0070C0"/>
                </a:solidFill>
                <a:latin typeface="Comic Sans MS" pitchFamily="66" charset="0"/>
              </a:rPr>
              <a:t>TH</a:t>
            </a:r>
            <a:r>
              <a:rPr lang="en-US" sz="1100" dirty="0">
                <a:solidFill>
                  <a:srgbClr val="0070C0"/>
                </a:solidFill>
                <a:latin typeface="Comic Sans MS" pitchFamily="66" charset="0"/>
              </a:rPr>
              <a:t> OF SEPTEMBER 2012  www.careerplans.com</a:t>
            </a:r>
          </a:p>
          <a:p>
            <a:pPr marL="342900" lvl="0" indent="-342900">
              <a:buFont typeface="Arial" pitchFamily="34" charset="0"/>
              <a:buChar char="•"/>
            </a:pPr>
            <a:r>
              <a:rPr lang="en-US" sz="1100" dirty="0">
                <a:solidFill>
                  <a:srgbClr val="0070C0"/>
                </a:solidFill>
                <a:latin typeface="Comic Sans MS" pitchFamily="66" charset="0"/>
              </a:rPr>
              <a:t> http://www.hunterslanehs.mnps.org/Page9033.aspx (2012) “IB learner profile” ACCESSED ON THE 29</a:t>
            </a:r>
            <a:r>
              <a:rPr lang="en-US" sz="1100" baseline="30000" dirty="0">
                <a:solidFill>
                  <a:srgbClr val="0070C0"/>
                </a:solidFill>
                <a:latin typeface="Comic Sans MS" pitchFamily="66" charset="0"/>
              </a:rPr>
              <a:t>TH</a:t>
            </a:r>
            <a:r>
              <a:rPr lang="en-US" sz="1100" dirty="0">
                <a:solidFill>
                  <a:srgbClr val="0070C0"/>
                </a:solidFill>
                <a:latin typeface="Comic Sans MS" pitchFamily="66" charset="0"/>
              </a:rPr>
              <a:t> OF SEPTEMBER 2012 www.hunterslaneh.com</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TotalTime>
  <Words>1291</Words>
  <Application>Microsoft Office PowerPoint</Application>
  <PresentationFormat>On-screen Show (4:3)</PresentationFormat>
  <Paragraphs>57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DAY IN THE LIFE OF A GP DOCTOR</vt:lpstr>
      <vt:lpstr>Slide 2</vt:lpstr>
      <vt:lpstr>Slide 3</vt:lpstr>
      <vt:lpstr>Slide 4</vt:lpstr>
      <vt:lpstr>Slide 5</vt:lpstr>
      <vt:lpstr>Slide 6</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DAY IN THE LIFE OF A GP DOCTOR</dc:title>
  <dc:creator>123</dc:creator>
  <cp:lastModifiedBy>123</cp:lastModifiedBy>
  <cp:revision>3</cp:revision>
  <dcterms:created xsi:type="dcterms:W3CDTF">2012-10-06T09:11:27Z</dcterms:created>
  <dcterms:modified xsi:type="dcterms:W3CDTF">2012-10-06T10:49:57Z</dcterms:modified>
</cp:coreProperties>
</file>